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1"/>
  </p:sldMasterIdLst>
  <p:notesMasterIdLst>
    <p:notesMasterId r:id="rId8"/>
  </p:notesMasterIdLst>
  <p:handoutMasterIdLst>
    <p:handoutMasterId r:id="rId9"/>
  </p:handoutMasterIdLst>
  <p:sldIdLst>
    <p:sldId id="372" r:id="rId2"/>
    <p:sldId id="373" r:id="rId3"/>
    <p:sldId id="356" r:id="rId4"/>
    <p:sldId id="357" r:id="rId5"/>
    <p:sldId id="297" r:id="rId6"/>
    <p:sldId id="29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51" autoAdjust="0"/>
    <p:restoredTop sz="77164" autoAdjust="0"/>
  </p:normalViewPr>
  <p:slideViewPr>
    <p:cSldViewPr snapToObjects="1">
      <p:cViewPr>
        <p:scale>
          <a:sx n="39" d="100"/>
          <a:sy n="39" d="100"/>
        </p:scale>
        <p:origin x="2960" y="1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42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63B00-2A7D-0341-AF80-D22EA552E0BE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AA08-FEFB-F242-B49F-951864F975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87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A03B2-732A-B84F-A9F2-5A6B618E583D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8AED5-1B79-8A43-BAE4-FF40AFBED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24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/>
          </a:p>
          <a:p>
            <a:r>
              <a:rPr lang="en-US" sz="1200" b="1" dirty="0"/>
              <a:t>We all know, as Investigators, we play a neutral role in the process.</a:t>
            </a:r>
          </a:p>
          <a:p>
            <a:pPr marL="177845" indent="-17784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7845" indent="-177845">
              <a:buFont typeface="Arial" panose="020B0604020202020204" pitchFamily="34" charset="0"/>
              <a:buChar char="•"/>
            </a:pPr>
            <a:r>
              <a:rPr lang="en-US" sz="1200" b="1" dirty="0"/>
              <a:t>But this is not always known by or obvious to others, including Complainants, Respondents, and witnesses</a:t>
            </a:r>
          </a:p>
          <a:p>
            <a:pPr marL="177845" indent="-17784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7845" indent="-177845">
              <a:buFont typeface="Arial" panose="020B0604020202020204" pitchFamily="34" charset="0"/>
              <a:buChar char="•"/>
            </a:pPr>
            <a:r>
              <a:rPr lang="en-US" sz="1200" b="1" dirty="0"/>
              <a:t>Important that we remind all parties involved in the investigation about our role as the Investigator during the fact-finding stage of an investigation.</a:t>
            </a:r>
          </a:p>
          <a:p>
            <a:endParaRPr lang="en-US" sz="1200" b="1" dirty="0"/>
          </a:p>
          <a:p>
            <a:r>
              <a:rPr lang="en-US" sz="1200" b="1" dirty="0"/>
              <a:t>CLICK TO BRING REST OF SLIDE IN</a:t>
            </a:r>
          </a:p>
          <a:p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Role of the Investigator is always neutral during the fact-finding stage.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If the Investigator is making an Investigative Finding at the end of the fact-finding stage, the Investigator’s role shifts from being neutral to one side of allegation –based on the preponderance of the evidence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Move to role of SUPPORTING THE FINDING.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However, the Investigator’s role is to always be fair and to makes determinations based on the preponderance of the evidence 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Whether the role of the Investigator is either 1) fact-gathering ONLY or fact-gathering AND making a determination –this should be explained to the Complainant and Respondent at the beginning of the process.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The Investigator’s main role is to stay true to the integrity of the process.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Investigators are not advocates or counselors (can sometimes be difficult for Investigators who work in Student Affairs/Student Development)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This doesn’t mean that Investigators can’t be responsive to needs; if someone you’re interviewing is struggling, provide them with information and resources; if someone becomes upset during an interview, you can ask them if they’d like to take a break, want some water, offer tissues, reschedule if necessary –but be careful not to move into a role of advocate or counselor.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Possibility of having a deputy Title IX coordinator available to neutrally support both parties; a survivors’ advocate to support the reporting party….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8AED5-1B79-8A43-BAE4-FF40AFBEDA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2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Neither Title IX nor the DCLs specify who should conduct an investigation.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25" indent="-171425">
              <a:buFont typeface="Arial" panose="020B0604020202020204" pitchFamily="34" charset="0"/>
              <a:buChar char="•"/>
            </a:pPr>
            <a:r>
              <a:rPr lang="en-US" sz="1200" b="1" dirty="0"/>
              <a:t>anyone who conducts Title IX investigations MUST have training or experience in handling complaints of sexual violence and in the school’s grievance procedures</a:t>
            </a:r>
          </a:p>
          <a:p>
            <a:pPr marL="171425" indent="-171425">
              <a:buFont typeface="Arial" panose="020B0604020202020204" pitchFamily="34" charset="0"/>
              <a:buChar char="•"/>
            </a:pPr>
            <a:endParaRPr lang="en-US" sz="1200" b="1" dirty="0"/>
          </a:p>
          <a:p>
            <a:r>
              <a:rPr lang="en-US" sz="1200" b="1" dirty="0"/>
              <a:t>ASK: What kinds of skills and experience are we looking for in our Investigators?</a:t>
            </a:r>
          </a:p>
          <a:p>
            <a:r>
              <a:rPr lang="en-US" sz="1200" b="1" dirty="0"/>
              <a:t>(experience conducting interviews; knowledge of sexual and gender-based violence; knowledge of and experience working with criminal justice agencies –not necessarily working FOR CJ agencies; good analytic skills; demonstrated ability to be impartial; understanding of Title IX and working with campus communities; strong writing skills.)</a:t>
            </a:r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ASK: What about police officers, detectives, lawyers, probation officers, etc. as investigators?</a:t>
            </a:r>
          </a:p>
          <a:p>
            <a:pPr marL="171425" indent="-171425"/>
            <a:endParaRPr lang="en-US" sz="1200" b="1" dirty="0"/>
          </a:p>
          <a:p>
            <a:pPr marL="171425" indent="-171425"/>
            <a:r>
              <a:rPr lang="en-US" sz="1200" b="1" dirty="0"/>
              <a:t>ASK: How about using Co-Investigators? How many of you are using or have used 2 Investigators to investigate a complaint?</a:t>
            </a:r>
          </a:p>
          <a:p>
            <a:pPr marL="171425" indent="-171425"/>
            <a:endParaRPr lang="en-US" sz="12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8AED5-1B79-8A43-BAE4-FF40AFBEDA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8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27095"/>
            <a:ext cx="103632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3810000"/>
            <a:ext cx="10361083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DBF15295-77CB-B04E-8538-047CD34DFA2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3048001"/>
            <a:ext cx="149860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738282"/>
            <a:ext cx="10361084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457200"/>
            <a:ext cx="6096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5181600"/>
            <a:ext cx="10361084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9F664CAF-0F0F-6E4E-B1CF-7BD606E9D03D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4890248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D1D4A1F-66A6-CC4B-B86A-E1527A7E787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537882"/>
            <a:ext cx="2032000" cy="53250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7882"/>
            <a:ext cx="7853083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C1664FDF-E11A-F246-AC4A-8A1F474BE87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344891" y="3086794"/>
            <a:ext cx="1645920" cy="22721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626440"/>
            <a:ext cx="10361084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3813048"/>
            <a:ext cx="10361084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1592B49-722F-4E41-801F-D51EAB97935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12147436-7ED9-D84B-AA2F-68E7CDB51980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08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38230031-5BEB-2240-9C31-E37AABCAACB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B1750154-53D2-4E4B-9DE6-98004D9197BF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F45B7C87-7D22-FE49-AD05-19BC9124BD5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41" y="914400"/>
            <a:ext cx="48768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824" y="457200"/>
            <a:ext cx="48768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541" y="2590800"/>
            <a:ext cx="48768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488B175-73BC-BB4A-9FA5-5AFC5D385BAA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661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684" y="914400"/>
            <a:ext cx="48768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78541" y="457200"/>
            <a:ext cx="48768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8684" y="2587752"/>
            <a:ext cx="48768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26A5F8A-4C7A-2742-8362-2E64392CF6C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804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biLevel thresh="7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1" y="67236"/>
            <a:ext cx="10361084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2209800"/>
            <a:ext cx="10361084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Interim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Explore </a:t>
            </a:r>
            <a:r>
              <a:rPr lang="en-US" sz="2800" dirty="0">
                <a:solidFill>
                  <a:schemeClr val="bg1"/>
                </a:solidFill>
              </a:rPr>
              <a:t>interim measures throughout the investigation process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800" dirty="0">
                <a:solidFill>
                  <a:schemeClr val="bg1"/>
                </a:solidFill>
              </a:rPr>
              <a:t>For example: We need to offer options for the Complainant to avoid the Respondent (No Contact </a:t>
            </a:r>
            <a:r>
              <a:rPr lang="en-US" sz="2800" dirty="0" smtClean="0">
                <a:solidFill>
                  <a:schemeClr val="bg1"/>
                </a:solidFill>
              </a:rPr>
              <a:t>Order)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We </a:t>
            </a:r>
            <a:r>
              <a:rPr lang="en-US" sz="2800" dirty="0">
                <a:solidFill>
                  <a:schemeClr val="bg1"/>
                </a:solidFill>
              </a:rPr>
              <a:t>need to offer options for the Complainant to change academic and extracurricular activities, living, transportation, dining, and working </a:t>
            </a:r>
            <a:r>
              <a:rPr lang="en-US" sz="2800" dirty="0" smtClean="0">
                <a:solidFill>
                  <a:schemeClr val="bg1"/>
                </a:solidFill>
              </a:rPr>
              <a:t>situations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It’s </a:t>
            </a:r>
            <a:r>
              <a:rPr lang="en-US" sz="2800" dirty="0">
                <a:solidFill>
                  <a:schemeClr val="bg1"/>
                </a:solidFill>
              </a:rPr>
              <a:t>important that Complainants are aware of available resources, support, advocacy, housing assistance, counseling, legal assistance, </a:t>
            </a:r>
            <a:r>
              <a:rPr lang="en-US" sz="2800" dirty="0" smtClean="0">
                <a:solidFill>
                  <a:schemeClr val="bg1"/>
                </a:solidFill>
              </a:rPr>
              <a:t>etc.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Complainants </a:t>
            </a:r>
            <a:r>
              <a:rPr lang="en-US" sz="2800" dirty="0">
                <a:solidFill>
                  <a:schemeClr val="bg1"/>
                </a:solidFill>
              </a:rPr>
              <a:t>should also be informed of his/her right to report to campus police or local law </a:t>
            </a:r>
            <a:r>
              <a:rPr lang="en-US" sz="2800" dirty="0" smtClean="0">
                <a:solidFill>
                  <a:schemeClr val="bg1"/>
                </a:solidFill>
              </a:rPr>
              <a:t>enforcement.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Equity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Use Your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257800"/>
          </a:xfrm>
        </p:spPr>
        <p:txBody>
          <a:bodyPr>
            <a:normAutofit/>
          </a:bodyPr>
          <a:lstStyle/>
          <a:p>
            <a:pPr marL="685800" lvl="1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Off Campus Resources:</a:t>
            </a:r>
          </a:p>
          <a:p>
            <a:pPr lvl="2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Rape Crisis Center, Victim Advocates, Law Enforcement</a:t>
            </a:r>
          </a:p>
          <a:p>
            <a:pPr lvl="1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On Campus Offices</a:t>
            </a:r>
          </a:p>
          <a:p>
            <a:pPr lvl="2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Dean of Students, Counseling, Women’s Center, Health Center, Housing, Academic Affairs, Financial Aid, General Counsel,  BIT Team, Threat Assessment, Etc.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Working in Tandem with Law Enforcement</a:t>
            </a:r>
          </a:p>
          <a:p>
            <a:pPr lvl="2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Tandem Investigations</a:t>
            </a:r>
          </a:p>
          <a:p>
            <a:pPr lvl="2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Timely Warnings</a:t>
            </a:r>
          </a:p>
          <a:p>
            <a:pPr lvl="2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Evidence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Provision of Advisors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>
                <a:solidFill>
                  <a:schemeClr val="bg1"/>
                </a:solidFill>
              </a:rPr>
              <a:t>Working with Hearing Officers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7236"/>
            <a:ext cx="10361084" cy="99956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Role of the Investigator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14401"/>
            <a:ext cx="10361084" cy="573984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solidFill>
                  <a:schemeClr val="bg1"/>
                </a:solidFill>
              </a:rPr>
              <a:t>Gather </a:t>
            </a:r>
            <a:r>
              <a:rPr lang="en-US" sz="9600" u="sng" dirty="0">
                <a:solidFill>
                  <a:schemeClr val="bg1"/>
                </a:solidFill>
              </a:rPr>
              <a:t>all</a:t>
            </a:r>
            <a:r>
              <a:rPr lang="en-US" sz="9600" dirty="0">
                <a:solidFill>
                  <a:schemeClr val="bg1"/>
                </a:solidFill>
              </a:rPr>
              <a:t> relevant information regarding an allegation of sexual violence, sexual assault, sexual misconduct, gender discrimination, sexual harassment, dating violence, domestic violence, stalking, or sexual exploitation.</a:t>
            </a:r>
          </a:p>
          <a:p>
            <a:r>
              <a:rPr lang="en-US" sz="9600" dirty="0">
                <a:solidFill>
                  <a:schemeClr val="bg1"/>
                </a:solidFill>
              </a:rPr>
              <a:t>Interview all relevant parties</a:t>
            </a:r>
          </a:p>
          <a:p>
            <a:r>
              <a:rPr lang="en-US" sz="9600" dirty="0">
                <a:solidFill>
                  <a:schemeClr val="bg1"/>
                </a:solidFill>
              </a:rPr>
              <a:t>Credibility Assessments</a:t>
            </a:r>
          </a:p>
          <a:p>
            <a:r>
              <a:rPr lang="en-US" sz="9600" dirty="0">
                <a:solidFill>
                  <a:schemeClr val="bg1"/>
                </a:solidFill>
              </a:rPr>
              <a:t>Collect and organize evidence</a:t>
            </a:r>
          </a:p>
          <a:p>
            <a:r>
              <a:rPr lang="en-US" sz="9600" dirty="0">
                <a:solidFill>
                  <a:schemeClr val="bg1"/>
                </a:solidFill>
              </a:rPr>
              <a:t>Weighing Evidence</a:t>
            </a:r>
          </a:p>
          <a:p>
            <a:pPr lvl="1"/>
            <a:r>
              <a:rPr lang="en-US" sz="9600" dirty="0">
                <a:solidFill>
                  <a:schemeClr val="bg1"/>
                </a:solidFill>
              </a:rPr>
              <a:t>Preponderance of the Evidence</a:t>
            </a:r>
          </a:p>
          <a:p>
            <a:r>
              <a:rPr lang="en-US" sz="9600" dirty="0">
                <a:solidFill>
                  <a:schemeClr val="bg1"/>
                </a:solidFill>
              </a:rPr>
              <a:t>Write a detailed investigative report</a:t>
            </a:r>
          </a:p>
          <a:p>
            <a:r>
              <a:rPr lang="en-US" sz="9600" dirty="0">
                <a:solidFill>
                  <a:schemeClr val="bg1"/>
                </a:solidFill>
              </a:rPr>
              <a:t>Make recommendations for interim measures or accommodations</a:t>
            </a:r>
          </a:p>
          <a:p>
            <a:r>
              <a:rPr lang="en-US" sz="9600" dirty="0">
                <a:solidFill>
                  <a:schemeClr val="bg1"/>
                </a:solidFill>
              </a:rPr>
              <a:t>Findings of Responsibility</a:t>
            </a:r>
          </a:p>
          <a:p>
            <a:r>
              <a:rPr lang="en-US" sz="9600" dirty="0">
                <a:solidFill>
                  <a:schemeClr val="bg1"/>
                </a:solidFill>
              </a:rPr>
              <a:t>Sanctioning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8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10560187" cy="4038600"/>
          </a:xfrm>
        </p:spPr>
        <p:txBody>
          <a:bodyPr/>
          <a:lstStyle/>
          <a:p>
            <a:r>
              <a:rPr lang="en-US" sz="5400" b="1" dirty="0">
                <a:solidFill>
                  <a:schemeClr val="bg1"/>
                </a:solidFill>
              </a:rPr>
              <a:t>As an Investigator, you have no “side” other than the integrity of the process.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351" y="1230086"/>
            <a:ext cx="10361084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chemeClr val="bg1"/>
                </a:solidFill>
                <a:latin typeface="+mj-lt"/>
              </a:rPr>
              <a:t>Whose side are you 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6" y="67236"/>
            <a:ext cx="11344834" cy="137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Who Should Serve As an Investigator?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5" y="1295399"/>
            <a:ext cx="10809320" cy="5358841"/>
          </a:xfrm>
        </p:spPr>
        <p:txBody>
          <a:bodyPr>
            <a:no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Attorneys?</a:t>
            </a:r>
          </a:p>
          <a:p>
            <a:r>
              <a:rPr lang="en-US" sz="2500" dirty="0">
                <a:solidFill>
                  <a:schemeClr val="bg1"/>
                </a:solidFill>
              </a:rPr>
              <a:t>Outside Investigator?</a:t>
            </a:r>
          </a:p>
          <a:p>
            <a:r>
              <a:rPr lang="en-US" sz="2500" dirty="0">
                <a:solidFill>
                  <a:schemeClr val="bg1"/>
                </a:solidFill>
              </a:rPr>
              <a:t>General Counsel?</a:t>
            </a:r>
          </a:p>
          <a:p>
            <a:r>
              <a:rPr lang="en-US" sz="2500" dirty="0">
                <a:solidFill>
                  <a:schemeClr val="bg1"/>
                </a:solidFill>
              </a:rPr>
              <a:t>Campus Safety/Security?</a:t>
            </a:r>
          </a:p>
          <a:p>
            <a:r>
              <a:rPr lang="en-US" sz="2500" dirty="0">
                <a:solidFill>
                  <a:schemeClr val="bg1"/>
                </a:solidFill>
              </a:rPr>
              <a:t>Student Conduct Officers?</a:t>
            </a:r>
          </a:p>
          <a:p>
            <a:r>
              <a:rPr lang="en-US" sz="2500" dirty="0">
                <a:solidFill>
                  <a:schemeClr val="bg1"/>
                </a:solidFill>
              </a:rPr>
              <a:t>Title IX Coordinator/Deputy Title IX Coordinator?</a:t>
            </a:r>
          </a:p>
          <a:p>
            <a:r>
              <a:rPr lang="en-US" sz="2500" dirty="0">
                <a:solidFill>
                  <a:schemeClr val="bg1"/>
                </a:solidFill>
              </a:rPr>
              <a:t>Faculty?</a:t>
            </a:r>
          </a:p>
          <a:p>
            <a:r>
              <a:rPr lang="en-US" sz="2500" dirty="0">
                <a:solidFill>
                  <a:schemeClr val="bg1"/>
                </a:solidFill>
              </a:rPr>
              <a:t>Students?</a:t>
            </a:r>
          </a:p>
          <a:p>
            <a:r>
              <a:rPr lang="en-US" sz="2500" dirty="0">
                <a:solidFill>
                  <a:schemeClr val="bg1"/>
                </a:solidFill>
              </a:rPr>
              <a:t>Human Resources?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8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Job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066800"/>
            <a:ext cx="10361084" cy="480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Required Competencies</a:t>
            </a:r>
          </a:p>
          <a:p>
            <a:r>
              <a:rPr lang="en-US" sz="2800" dirty="0">
                <a:solidFill>
                  <a:schemeClr val="bg1"/>
                </a:solidFill>
              </a:rPr>
              <a:t>Reporting Structure</a:t>
            </a:r>
          </a:p>
          <a:p>
            <a:r>
              <a:rPr lang="en-US" sz="2800" dirty="0">
                <a:solidFill>
                  <a:schemeClr val="bg1"/>
                </a:solidFill>
              </a:rPr>
              <a:t>Full Time vs. Part Time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Time Requirements</a:t>
            </a:r>
          </a:p>
          <a:p>
            <a:r>
              <a:rPr lang="en-US" sz="2800" dirty="0">
                <a:solidFill>
                  <a:schemeClr val="bg1"/>
                </a:solidFill>
              </a:rPr>
              <a:t>Potential Conflicts of Interest</a:t>
            </a:r>
          </a:p>
          <a:p>
            <a:r>
              <a:rPr lang="en-US" sz="2800" dirty="0">
                <a:solidFill>
                  <a:schemeClr val="bg1"/>
                </a:solidFill>
              </a:rPr>
              <a:t>Stipend?</a:t>
            </a:r>
          </a:p>
          <a:p>
            <a:r>
              <a:rPr lang="en-US" sz="2800" dirty="0">
                <a:solidFill>
                  <a:schemeClr val="bg1"/>
                </a:solidFill>
              </a:rPr>
              <a:t>Soft skills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9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4074</TotalTime>
  <Words>775</Words>
  <Application>Microsoft Macintosh PowerPoint</Application>
  <PresentationFormat>Widescreen</PresentationFormat>
  <Paragraphs>91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Calisto MT</vt:lpstr>
      <vt:lpstr>Wingdings</vt:lpstr>
      <vt:lpstr>Arial</vt:lpstr>
      <vt:lpstr>Folio</vt:lpstr>
      <vt:lpstr>Interim Measures</vt:lpstr>
      <vt:lpstr>Use Your Resources</vt:lpstr>
      <vt:lpstr>Role of the Investigator</vt:lpstr>
      <vt:lpstr>As an Investigator, you have no “side” other than the integrity of the process.</vt:lpstr>
      <vt:lpstr>Who Should Serve As an Investigator?</vt:lpstr>
      <vt:lpstr>Job Description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Henry</dc:creator>
  <cp:lastModifiedBy>Adam Carroll</cp:lastModifiedBy>
  <cp:revision>100</cp:revision>
  <dcterms:created xsi:type="dcterms:W3CDTF">2016-02-04T18:49:55Z</dcterms:created>
  <dcterms:modified xsi:type="dcterms:W3CDTF">2017-12-28T15:32:57Z</dcterms:modified>
</cp:coreProperties>
</file>