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1"/>
  </p:sldMasterIdLst>
  <p:notesMasterIdLst>
    <p:notesMasterId r:id="rId8"/>
  </p:notesMasterIdLst>
  <p:handoutMasterIdLst>
    <p:handoutMasterId r:id="rId9"/>
  </p:handoutMasterIdLst>
  <p:sldIdLst>
    <p:sldId id="362" r:id="rId2"/>
    <p:sldId id="349" r:id="rId3"/>
    <p:sldId id="374" r:id="rId4"/>
    <p:sldId id="305" r:id="rId5"/>
    <p:sldId id="350" r:id="rId6"/>
    <p:sldId id="30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51" autoAdjust="0"/>
    <p:restoredTop sz="77164" autoAdjust="0"/>
  </p:normalViewPr>
  <p:slideViewPr>
    <p:cSldViewPr snapToObjects="1">
      <p:cViewPr>
        <p:scale>
          <a:sx n="39" d="100"/>
          <a:sy n="39" d="100"/>
        </p:scale>
        <p:origin x="2960" y="1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42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63B00-2A7D-0341-AF80-D22EA552E0BE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AA08-FEFB-F242-B49F-951864F975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87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A03B2-732A-B84F-A9F2-5A6B618E583D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8AED5-1B79-8A43-BAE4-FF40AFBED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24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8AED5-1B79-8A43-BAE4-FF40AFBEDA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9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27095"/>
            <a:ext cx="103632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3810000"/>
            <a:ext cx="10361083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DBF15295-77CB-B04E-8538-047CD34DFA2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3048001"/>
            <a:ext cx="149860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738282"/>
            <a:ext cx="10361084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457200"/>
            <a:ext cx="6096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5181600"/>
            <a:ext cx="10361084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9F664CAF-0F0F-6E4E-B1CF-7BD606E9D03D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4890248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D1D4A1F-66A6-CC4B-B86A-E1527A7E787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537882"/>
            <a:ext cx="2032000" cy="53250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7882"/>
            <a:ext cx="7853083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C1664FDF-E11A-F246-AC4A-8A1F474BE87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344891" y="3086794"/>
            <a:ext cx="1645920" cy="22721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626440"/>
            <a:ext cx="10361084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3813048"/>
            <a:ext cx="10361084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1592B49-722F-4E41-801F-D51EAB97935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12147436-7ED9-D84B-AA2F-68E7CDB51980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08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38230031-5BEB-2240-9C31-E37AABCAACB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B1750154-53D2-4E4B-9DE6-98004D9197BF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F45B7C87-7D22-FE49-AD05-19BC9124BD5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41" y="914400"/>
            <a:ext cx="48768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824" y="457200"/>
            <a:ext cx="48768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541" y="2590800"/>
            <a:ext cx="48768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488B175-73BC-BB4A-9FA5-5AFC5D385BAA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661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684" y="914400"/>
            <a:ext cx="48768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78541" y="457200"/>
            <a:ext cx="48768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8684" y="2587752"/>
            <a:ext cx="48768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26A5F8A-4C7A-2742-8362-2E64392CF6C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804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biLevel thresh="7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1" y="67236"/>
            <a:ext cx="10361084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2209800"/>
            <a:ext cx="10361084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are We Investigating?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38836"/>
            <a:ext cx="10361084" cy="4428564"/>
          </a:xfrm>
        </p:spPr>
        <p:txBody>
          <a:bodyPr>
            <a:normAutofit/>
          </a:bodyPr>
          <a:lstStyle/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Title </a:t>
            </a:r>
            <a:r>
              <a:rPr lang="en-US" sz="2800" dirty="0">
                <a:solidFill>
                  <a:schemeClr val="bg1"/>
                </a:solidFill>
              </a:rPr>
              <a:t>IX:</a:t>
            </a:r>
          </a:p>
          <a:p>
            <a:pPr lvl="1">
              <a:lnSpc>
                <a:spcPct val="95000"/>
              </a:lnSpc>
              <a:spcBef>
                <a:spcPts val="1600"/>
              </a:spcBef>
            </a:pPr>
            <a:r>
              <a:rPr lang="en-US" sz="2800" dirty="0">
                <a:solidFill>
                  <a:schemeClr val="bg1"/>
                </a:solidFill>
              </a:rPr>
              <a:t>Sexual Harassment </a:t>
            </a:r>
            <a:r>
              <a:rPr lang="en-US" sz="2800" dirty="0" smtClean="0">
                <a:solidFill>
                  <a:schemeClr val="bg1"/>
                </a:solidFill>
              </a:rPr>
              <a:t>Definition</a:t>
            </a:r>
          </a:p>
          <a:p>
            <a:pPr lvl="1">
              <a:lnSpc>
                <a:spcPct val="95000"/>
              </a:lnSpc>
              <a:spcBef>
                <a:spcPts val="16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VAWA </a:t>
            </a:r>
            <a:r>
              <a:rPr lang="en-US" sz="2800" dirty="0">
                <a:solidFill>
                  <a:schemeClr val="bg1"/>
                </a:solidFill>
              </a:rPr>
              <a:t>Amendments to </a:t>
            </a:r>
            <a:r>
              <a:rPr lang="en-US" sz="2800" dirty="0" err="1">
                <a:solidFill>
                  <a:schemeClr val="bg1"/>
                </a:solidFill>
              </a:rPr>
              <a:t>Clery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5000"/>
              </a:lnSpc>
              <a:spcBef>
                <a:spcPts val="1600"/>
              </a:spcBef>
            </a:pPr>
            <a:r>
              <a:rPr lang="en-US" sz="2800" dirty="0">
                <a:solidFill>
                  <a:schemeClr val="bg1"/>
                </a:solidFill>
              </a:rPr>
              <a:t>Dating Violence, Domestic Violence, and </a:t>
            </a:r>
            <a:r>
              <a:rPr lang="en-US" sz="2800" dirty="0" smtClean="0">
                <a:solidFill>
                  <a:schemeClr val="bg1"/>
                </a:solidFill>
              </a:rPr>
              <a:t>Stalking</a:t>
            </a:r>
          </a:p>
          <a:p>
            <a:pPr lvl="1">
              <a:lnSpc>
                <a:spcPct val="95000"/>
              </a:lnSpc>
              <a:spcBef>
                <a:spcPts val="16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Title IX: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5000"/>
              </a:lnSpc>
              <a:spcBef>
                <a:spcPts val="16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What </a:t>
            </a:r>
            <a:r>
              <a:rPr lang="en-US" sz="2800" dirty="0">
                <a:solidFill>
                  <a:schemeClr val="bg1"/>
                </a:solidFill>
              </a:rPr>
              <a:t>does your policy say?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Standard of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069916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Preponderance of the Evidence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+mj-lt"/>
              </a:rPr>
              <a:t>More Likely Than Not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+mj-lt"/>
              </a:rPr>
              <a:t>50% and a Feather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+mj-lt"/>
                <a:cs typeface="ＭＳ Ｐゴシック" charset="0"/>
              </a:rPr>
              <a:t>Educate the parties and their advisors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Burden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Not Shifted by the Preponderance Standard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If equal on both sides, burden has NOT been met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3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Complaint Intake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38836"/>
            <a:ext cx="10361084" cy="4885764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3300" dirty="0">
                <a:solidFill>
                  <a:schemeClr val="bg1"/>
                </a:solidFill>
                <a:cs typeface="Arial" pitchFamily="34" charset="0"/>
              </a:rPr>
              <a:t>“Is this a Title IX complaint?”</a:t>
            </a:r>
          </a:p>
          <a:p>
            <a:endParaRPr lang="en-US" sz="33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300" dirty="0">
                <a:solidFill>
                  <a:schemeClr val="bg1"/>
                </a:solidFill>
              </a:rPr>
              <a:t> Dennis continually stares at Linda in your seminar.</a:t>
            </a:r>
          </a:p>
          <a:p>
            <a:pPr marL="804863" indent="-347663">
              <a:buFont typeface="Arial" panose="020B0604020202020204" pitchFamily="34" charset="0"/>
              <a:buChar char="•"/>
              <a:defRPr/>
            </a:pPr>
            <a:endParaRPr lang="en-US" sz="3300" dirty="0">
              <a:solidFill>
                <a:schemeClr val="bg1"/>
              </a:solidFill>
            </a:endParaRPr>
          </a:p>
          <a:p>
            <a:pPr marL="1200150" indent="-285750">
              <a:buFont typeface="Arial" panose="020B0604020202020204" pitchFamily="34" charset="0"/>
              <a:buChar char="•"/>
              <a:defRPr/>
            </a:pPr>
            <a:r>
              <a:rPr lang="en-US" sz="3300" dirty="0">
                <a:solidFill>
                  <a:schemeClr val="bg1"/>
                </a:solidFill>
              </a:rPr>
              <a:t>Is this sexual harassment?  </a:t>
            </a:r>
          </a:p>
          <a:p>
            <a:pPr marL="1200150" indent="-285750">
              <a:buFont typeface="Arial" panose="020B0604020202020204" pitchFamily="34" charset="0"/>
              <a:buChar char="•"/>
              <a:defRPr/>
            </a:pPr>
            <a:endParaRPr lang="en-US" sz="3300" dirty="0">
              <a:solidFill>
                <a:schemeClr val="bg1"/>
              </a:solidFill>
            </a:endParaRPr>
          </a:p>
          <a:p>
            <a:pPr marL="1200150" indent="-285750">
              <a:buFont typeface="Arial" panose="020B0604020202020204" pitchFamily="34" charset="0"/>
              <a:buChar char="•"/>
              <a:defRPr/>
            </a:pPr>
            <a:r>
              <a:rPr lang="en-US" sz="3300" dirty="0">
                <a:solidFill>
                  <a:schemeClr val="bg1"/>
                </a:solidFill>
              </a:rPr>
              <a:t>Anything else you need to know?  What else, and why?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7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60 Calendar Day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38836"/>
            <a:ext cx="10361084" cy="442856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Does NOT include Appeals</a:t>
            </a:r>
          </a:p>
          <a:p>
            <a:r>
              <a:rPr lang="en-US" sz="2800" dirty="0">
                <a:solidFill>
                  <a:schemeClr val="bg1"/>
                </a:solidFill>
              </a:rPr>
              <a:t>NOT a hard rule</a:t>
            </a:r>
          </a:p>
          <a:p>
            <a:r>
              <a:rPr lang="en-US" sz="2800" dirty="0">
                <a:solidFill>
                  <a:schemeClr val="bg1"/>
                </a:solidFill>
              </a:rPr>
              <a:t>Give periodic updates and notification if the institution must go past 60 days to resolve the complaint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8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42999"/>
            <a:ext cx="10361084" cy="5511241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Respondents and Complainants MUST have the equal opportunity to have advisors of their choosing present in ANY proceeding related to the resolution of a complaint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This right is NOT afforded to witnesses</a:t>
            </a:r>
          </a:p>
          <a:p>
            <a:r>
              <a:rPr lang="en-US" sz="2800" dirty="0">
                <a:solidFill>
                  <a:schemeClr val="bg1"/>
                </a:solidFill>
              </a:rPr>
              <a:t>Campuses can limit the role of the advisor but must do so equally</a:t>
            </a:r>
          </a:p>
          <a:p>
            <a:r>
              <a:rPr lang="en-US" sz="2800" dirty="0">
                <a:solidFill>
                  <a:schemeClr val="bg1"/>
                </a:solidFill>
              </a:rPr>
              <a:t>Applies to stalking cases regardless of whether the stalking was sex or gender based</a:t>
            </a:r>
          </a:p>
          <a:p>
            <a:r>
              <a:rPr lang="en-US" sz="2800" dirty="0">
                <a:solidFill>
                  <a:schemeClr val="bg1"/>
                </a:solidFill>
              </a:rPr>
              <a:t>Not required to provide the advisor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Who advises the Respondent?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2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Advisors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42999"/>
            <a:ext cx="10361084" cy="55112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Respondents and Complaints are entitled to have </a:t>
            </a:r>
            <a:r>
              <a:rPr lang="en-US" u="sng" dirty="0">
                <a:solidFill>
                  <a:schemeClr val="bg1"/>
                </a:solidFill>
              </a:rPr>
              <a:t>ONE </a:t>
            </a:r>
            <a:r>
              <a:rPr lang="en-US" dirty="0">
                <a:solidFill>
                  <a:schemeClr val="bg1"/>
                </a:solidFill>
              </a:rPr>
              <a:t>advisor of their choosing present during any meetings or proceedings conducted as part of the Title IX Grievance Process</a:t>
            </a:r>
          </a:p>
          <a:p>
            <a:r>
              <a:rPr lang="en-US" dirty="0">
                <a:solidFill>
                  <a:schemeClr val="bg1"/>
                </a:solidFill>
              </a:rPr>
              <a:t>Advisor may be attorneys. Advisors may be staff members. Advisors may be other students.</a:t>
            </a:r>
          </a:p>
          <a:p>
            <a:r>
              <a:rPr lang="en-US" dirty="0">
                <a:solidFill>
                  <a:schemeClr val="bg1"/>
                </a:solidFill>
              </a:rPr>
              <a:t>Advisor may </a:t>
            </a:r>
            <a:r>
              <a:rPr lang="en-US" u="sng" dirty="0">
                <a:solidFill>
                  <a:schemeClr val="bg1"/>
                </a:solidFill>
              </a:rPr>
              <a:t>ONLY </a:t>
            </a:r>
            <a:r>
              <a:rPr lang="en-US" dirty="0">
                <a:solidFill>
                  <a:schemeClr val="bg1"/>
                </a:solidFill>
              </a:rPr>
              <a:t>participate as a silent observer.</a:t>
            </a:r>
          </a:p>
          <a:p>
            <a:r>
              <a:rPr lang="en-US" dirty="0">
                <a:solidFill>
                  <a:schemeClr val="bg1"/>
                </a:solidFill>
              </a:rPr>
              <a:t>If the advisor tries to participate, remind them that they are unable to participate per the University’s policies</a:t>
            </a:r>
          </a:p>
          <a:p>
            <a:r>
              <a:rPr lang="en-US" dirty="0">
                <a:solidFill>
                  <a:schemeClr val="bg1"/>
                </a:solidFill>
              </a:rPr>
              <a:t>If the advisor continues to participate after being warned, you make request that the advisor remove them self from the proceeding</a:t>
            </a:r>
          </a:p>
          <a:p>
            <a:r>
              <a:rPr lang="en-US" dirty="0">
                <a:solidFill>
                  <a:schemeClr val="bg1"/>
                </a:solidFill>
              </a:rPr>
              <a:t>When in doubt, call the Title IX Coordinator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1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4073</TotalTime>
  <Words>317</Words>
  <Application>Microsoft Macintosh PowerPoint</Application>
  <PresentationFormat>Widescreen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Calisto MT</vt:lpstr>
      <vt:lpstr>ＭＳ Ｐゴシック</vt:lpstr>
      <vt:lpstr>Wingdings</vt:lpstr>
      <vt:lpstr>Arial</vt:lpstr>
      <vt:lpstr>Folio</vt:lpstr>
      <vt:lpstr>What are We Investigating?</vt:lpstr>
      <vt:lpstr>Standard of Proof</vt:lpstr>
      <vt:lpstr>Complaint Intake Process</vt:lpstr>
      <vt:lpstr>60 Calendar Day Rule</vt:lpstr>
      <vt:lpstr>Advisors</vt:lpstr>
      <vt:lpstr>Advisors 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Henry</dc:creator>
  <cp:lastModifiedBy>Adam Carroll</cp:lastModifiedBy>
  <cp:revision>100</cp:revision>
  <dcterms:created xsi:type="dcterms:W3CDTF">2016-02-04T18:49:55Z</dcterms:created>
  <dcterms:modified xsi:type="dcterms:W3CDTF">2017-12-28T15:30:09Z</dcterms:modified>
</cp:coreProperties>
</file>