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0" r:id="rId1"/>
  </p:sldMasterIdLst>
  <p:notesMasterIdLst>
    <p:notesMasterId r:id="rId9"/>
  </p:notesMasterIdLst>
  <p:handoutMasterIdLst>
    <p:handoutMasterId r:id="rId10"/>
  </p:handoutMasterIdLst>
  <p:sldIdLst>
    <p:sldId id="256" r:id="rId2"/>
    <p:sldId id="315" r:id="rId3"/>
    <p:sldId id="352" r:id="rId4"/>
    <p:sldId id="295" r:id="rId5"/>
    <p:sldId id="318" r:id="rId6"/>
    <p:sldId id="296" r:id="rId7"/>
    <p:sldId id="35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251" autoAdjust="0"/>
    <p:restoredTop sz="77164" autoAdjust="0"/>
  </p:normalViewPr>
  <p:slideViewPr>
    <p:cSldViewPr snapToObjects="1">
      <p:cViewPr>
        <p:scale>
          <a:sx n="39" d="100"/>
          <a:sy n="39" d="100"/>
        </p:scale>
        <p:origin x="2960" y="14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-428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63B00-2A7D-0341-AF80-D22EA552E0BE}" type="datetimeFigureOut">
              <a:rPr lang="en-US" smtClean="0"/>
              <a:t>12/28/17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DAA08-FEFB-F242-B49F-951864F975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487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A03B2-732A-B84F-A9F2-5A6B618E583D}" type="datetimeFigureOut">
              <a:rPr lang="en-US" smtClean="0"/>
              <a:t>12/28/17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8AED5-1B79-8A43-BAE4-FF40AFBEDA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324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8AED5-1B79-8A43-BAE4-FF40AFBEDA0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282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8AED5-1B79-8A43-BAE4-FF40AFBEDA0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085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27095"/>
            <a:ext cx="10363200" cy="1470025"/>
          </a:xfrm>
        </p:spPr>
        <p:txBody>
          <a:bodyPr anchor="b" anchorCtr="0"/>
          <a:lstStyle>
            <a:lvl1pPr>
              <a:defRPr sz="54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3810000"/>
            <a:ext cx="10361083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DBF15295-77CB-B04E-8538-047CD34DFA2C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 descr="CoverGlyp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6700" y="3048001"/>
            <a:ext cx="1498600" cy="77152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738282"/>
            <a:ext cx="10361084" cy="1048870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0" y="457200"/>
            <a:ext cx="6096000" cy="3173506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1" y="5181600"/>
            <a:ext cx="10361084" cy="6858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9F664CAF-0F0F-6E4E-B1CF-7BD606E9D03D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720" y="4890248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ED1D4A1F-66A6-CC4B-B86A-E1527A7E7878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720" y="1658993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0400" y="537882"/>
            <a:ext cx="2032000" cy="53250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37882"/>
            <a:ext cx="7853083" cy="5325036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C1664FDF-E11A-F246-AC4A-8A1F474BE87C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8344891" y="3086794"/>
            <a:ext cx="1645920" cy="22721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1626440"/>
            <a:ext cx="10361084" cy="1472184"/>
          </a:xfrm>
        </p:spPr>
        <p:txBody>
          <a:bodyPr anchor="b" anchorCtr="0"/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1" y="3813048"/>
            <a:ext cx="10361084" cy="1755648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E1592B49-722F-4E41-801F-D51EAB979358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209801"/>
            <a:ext cx="48768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2209801"/>
            <a:ext cx="48768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12147436-7ED9-D84B-AA2F-68E7CDB51980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720" y="1658993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027238"/>
            <a:ext cx="48768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819400"/>
            <a:ext cx="48768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027238"/>
            <a:ext cx="48768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0800" y="2819400"/>
            <a:ext cx="48768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38230031-5BEB-2240-9C31-E37AABCAACB6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720" y="1658993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B1750154-53D2-4E4B-9DE6-98004D9197BF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720" y="1658993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F45B7C87-7D22-FE49-AD05-19BC9124BD56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541" y="914400"/>
            <a:ext cx="4876800" cy="1162050"/>
          </a:xfrm>
        </p:spPr>
        <p:txBody>
          <a:bodyPr anchor="b"/>
          <a:lstStyle>
            <a:lvl1pPr algn="ctr">
              <a:defRPr sz="3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4824" y="457200"/>
            <a:ext cx="4876800" cy="54102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tabLst/>
              <a:defRPr sz="2000"/>
            </a:lvl6pPr>
            <a:lvl7pPr marL="2290763" indent="-461963">
              <a:tabLst/>
              <a:defRPr sz="2000"/>
            </a:lvl7pPr>
            <a:lvl8pPr marL="2290763" indent="-461963">
              <a:tabLst/>
              <a:defRPr sz="2000"/>
            </a:lvl8pPr>
            <a:lvl9pPr marL="2290763" indent="-461963">
              <a:tabLst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541" y="2590800"/>
            <a:ext cx="4876800" cy="28956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A488B175-73BC-BB4A-9FA5-5AFC5D385BAA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9661" y="2286001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684" y="914400"/>
            <a:ext cx="4876800" cy="1161288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78541" y="457200"/>
            <a:ext cx="4876800" cy="5413248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8684" y="2587752"/>
            <a:ext cx="4876800" cy="2898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A26A5F8A-4C7A-2742-8362-2E64392CF6C6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9804" y="2286001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biLevel thresh="75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1" y="67236"/>
            <a:ext cx="10361084" cy="1371600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1" y="2209800"/>
            <a:ext cx="10361084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32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2"/>
          </a:solidFill>
          <a:effectLst>
            <a:outerShdw blurRad="38100" dist="12700" algn="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Clr>
          <a:schemeClr val="accent3"/>
        </a:buClr>
        <a:buFont typeface="Wingdings" pitchFamily="2" charset="2"/>
        <a:buChar char="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ct val="200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ct val="200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627095"/>
            <a:ext cx="116586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Basics of Title </a:t>
            </a:r>
            <a:r>
              <a:rPr lang="en-US" dirty="0">
                <a:solidFill>
                  <a:schemeClr val="tx1"/>
                </a:solidFill>
              </a:rPr>
              <a:t>IX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Investigations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864" y="3962400"/>
            <a:ext cx="10970684" cy="10668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3200" dirty="0">
                <a:solidFill>
                  <a:schemeClr val="tx1"/>
                </a:solidFill>
              </a:rPr>
              <a:t>Julian R. Williams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6165" y="6019800"/>
            <a:ext cx="6849035" cy="634441"/>
          </a:xfrm>
        </p:spPr>
        <p:txBody>
          <a:bodyPr/>
          <a:lstStyle/>
          <a:p>
            <a:r>
              <a:rPr lang="en-US" sz="2800" dirty="0"/>
              <a:t>©Hierophant Enterprises, Inc., 2016 </a:t>
            </a:r>
          </a:p>
        </p:txBody>
      </p:sp>
    </p:spTree>
    <p:extLst>
      <p:ext uri="{BB962C8B-B14F-4D97-AF65-F5344CB8AC3E}">
        <p14:creationId xmlns:p14="http://schemas.microsoft.com/office/powerpoint/2010/main" val="190499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4114800"/>
          </a:xfrm>
        </p:spPr>
        <p:txBody>
          <a:bodyPr>
            <a:normAutofit lnSpcReduction="10000"/>
          </a:bodyPr>
          <a:lstStyle/>
          <a:p>
            <a:r>
              <a:rPr lang="en-US" sz="3400" dirty="0">
                <a:solidFill>
                  <a:schemeClr val="bg1"/>
                </a:solidFill>
              </a:rPr>
              <a:t>Julian R. Williams, Vice President of Compliance, Diversity, and Ethics George Mason University</a:t>
            </a:r>
          </a:p>
          <a:p>
            <a:pPr marL="0" indent="0">
              <a:buNone/>
            </a:pPr>
            <a:endParaRPr lang="en-US" i="1" dirty="0">
              <a:solidFill>
                <a:schemeClr val="bg1"/>
              </a:solidFill>
              <a:latin typeface="Rockwell" pitchFamily="18" charset="0"/>
            </a:endParaRPr>
          </a:p>
          <a:p>
            <a:pPr marL="0" indent="0">
              <a:buNone/>
            </a:pPr>
            <a:r>
              <a:rPr lang="en-US" sz="2800" i="1" dirty="0">
                <a:solidFill>
                  <a:schemeClr val="bg1"/>
                </a:solidFill>
                <a:latin typeface="Rockwell" pitchFamily="18" charset="0"/>
              </a:rPr>
              <a:t>This presentation was prepared in collaboration with Professor Peter Lake. </a:t>
            </a:r>
          </a:p>
          <a:p>
            <a:pPr marL="0" indent="0">
              <a:buNone/>
            </a:pPr>
            <a:r>
              <a:rPr lang="en-US" sz="2800" i="1" dirty="0">
                <a:solidFill>
                  <a:schemeClr val="bg1"/>
                </a:solidFill>
                <a:latin typeface="Rockwell" pitchFamily="18" charset="0"/>
              </a:rPr>
              <a:t>The content of this presentation does not  represent the views of George Mason University and is not intended to provide legal advice.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©Hierophant Enterprises, Inc., 2016 </a:t>
            </a:r>
          </a:p>
        </p:txBody>
      </p:sp>
    </p:spTree>
    <p:extLst>
      <p:ext uri="{BB962C8B-B14F-4D97-AF65-F5344CB8AC3E}">
        <p14:creationId xmlns:p14="http://schemas.microsoft.com/office/powerpoint/2010/main" val="24604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7236"/>
            <a:ext cx="10361084" cy="847164"/>
          </a:xfrm>
        </p:spPr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</a:rPr>
              <a:t>Learning Outcomes &amp; Goals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11887199" cy="42672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To gain a better understanding on what to look for in a Title IX investigator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What kinds of skills and experience should we be looking for?</a:t>
            </a:r>
          </a:p>
          <a:p>
            <a:pPr lvl="1"/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Participants will gain knowledge on how to handle interim measures and the role of advisors</a:t>
            </a: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This session will provide a broader overview on further developing a Title IX “infrastructure” on your campus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37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165" y="67236"/>
            <a:ext cx="10809320" cy="1371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How to Select an Investigative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399"/>
            <a:ext cx="10361084" cy="4977841"/>
          </a:xfrm>
        </p:spPr>
        <p:txBody>
          <a:bodyPr>
            <a:normAutofit fontScale="62500" lnSpcReduction="20000"/>
          </a:bodyPr>
          <a:lstStyle/>
          <a:p>
            <a:r>
              <a:rPr lang="en-US" sz="4500" dirty="0">
                <a:solidFill>
                  <a:schemeClr val="bg1"/>
                </a:solidFill>
              </a:rPr>
              <a:t>Privacy of information</a:t>
            </a:r>
          </a:p>
          <a:p>
            <a:r>
              <a:rPr lang="en-US" sz="4500" dirty="0">
                <a:solidFill>
                  <a:schemeClr val="bg1"/>
                </a:solidFill>
              </a:rPr>
              <a:t>Staffing Challenges</a:t>
            </a:r>
          </a:p>
          <a:p>
            <a:r>
              <a:rPr lang="en-US" sz="4500" dirty="0">
                <a:solidFill>
                  <a:schemeClr val="bg1"/>
                </a:solidFill>
              </a:rPr>
              <a:t>Can the process be outsourced if necessary?</a:t>
            </a:r>
          </a:p>
          <a:p>
            <a:r>
              <a:rPr lang="en-US" sz="4500" dirty="0">
                <a:solidFill>
                  <a:schemeClr val="bg1"/>
                </a:solidFill>
              </a:rPr>
              <a:t>Time and Demand</a:t>
            </a:r>
          </a:p>
          <a:p>
            <a:r>
              <a:rPr lang="en-US" sz="4500" dirty="0">
                <a:solidFill>
                  <a:schemeClr val="bg1"/>
                </a:solidFill>
              </a:rPr>
              <a:t>Consistency</a:t>
            </a:r>
          </a:p>
          <a:p>
            <a:pPr marL="182880" lvl="0" indent="-182880">
              <a:lnSpc>
                <a:spcPct val="95000"/>
              </a:lnSpc>
              <a:spcBef>
                <a:spcPts val="1600"/>
              </a:spcBef>
              <a:buClr>
                <a:schemeClr val="accent1"/>
              </a:buClr>
              <a:buSzPct val="79999"/>
              <a:buFont typeface="Arial"/>
              <a:buChar char="•"/>
            </a:pPr>
            <a:r>
              <a:rPr lang="en-US" sz="4500" dirty="0">
                <a:solidFill>
                  <a:schemeClr val="bg1"/>
                </a:solidFill>
              </a:rPr>
              <a:t>Mission of institution</a:t>
            </a:r>
          </a:p>
          <a:p>
            <a:pPr marL="182880" lvl="0" indent="-182880">
              <a:lnSpc>
                <a:spcPct val="95000"/>
              </a:lnSpc>
              <a:spcBef>
                <a:spcPts val="1600"/>
              </a:spcBef>
              <a:buClr>
                <a:schemeClr val="accent1"/>
              </a:buClr>
              <a:buSzPct val="79999"/>
              <a:buFont typeface="Arial"/>
              <a:buChar char="•"/>
            </a:pPr>
            <a:r>
              <a:rPr lang="en-US" sz="4500" dirty="0">
                <a:solidFill>
                  <a:schemeClr val="bg1"/>
                </a:solidFill>
              </a:rPr>
              <a:t>Campus culture, residential/urban</a:t>
            </a:r>
          </a:p>
          <a:p>
            <a:pPr marL="182880" lvl="0" indent="-182880">
              <a:lnSpc>
                <a:spcPct val="95000"/>
              </a:lnSpc>
              <a:spcBef>
                <a:spcPts val="1600"/>
              </a:spcBef>
              <a:buClr>
                <a:schemeClr val="accent1"/>
              </a:buClr>
              <a:buSzPct val="79999"/>
              <a:buFont typeface="Arial"/>
              <a:buChar char="•"/>
            </a:pPr>
            <a:r>
              <a:rPr lang="en-US" sz="4500" dirty="0">
                <a:solidFill>
                  <a:schemeClr val="bg1"/>
                </a:solidFill>
              </a:rPr>
              <a:t>Public </a:t>
            </a:r>
            <a:r>
              <a:rPr lang="en-US" sz="4500" dirty="0" err="1">
                <a:solidFill>
                  <a:schemeClr val="bg1"/>
                </a:solidFill>
              </a:rPr>
              <a:t>vs</a:t>
            </a:r>
            <a:r>
              <a:rPr lang="en-US" sz="4500" dirty="0">
                <a:solidFill>
                  <a:schemeClr val="bg1"/>
                </a:solidFill>
              </a:rPr>
              <a:t> Private</a:t>
            </a:r>
          </a:p>
          <a:p>
            <a:pPr marL="182880" lvl="0" indent="-182880">
              <a:lnSpc>
                <a:spcPct val="95000"/>
              </a:lnSpc>
              <a:spcBef>
                <a:spcPts val="1600"/>
              </a:spcBef>
              <a:buClr>
                <a:schemeClr val="accent1"/>
              </a:buClr>
              <a:buSzPct val="79999"/>
              <a:buFont typeface="Arial"/>
              <a:buChar char="•"/>
            </a:pPr>
            <a:r>
              <a:rPr lang="en-US" sz="4500" dirty="0">
                <a:solidFill>
                  <a:schemeClr val="bg1"/>
                </a:solidFill>
              </a:rPr>
              <a:t>Religious vs. Secular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27342"/>
            <a:ext cx="10361084" cy="1371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Alternative Forms of </a:t>
            </a:r>
            <a:r>
              <a:rPr lang="en-US" dirty="0" smtClean="0">
                <a:solidFill>
                  <a:schemeClr val="bg1"/>
                </a:solidFill>
              </a:rPr>
              <a:t>Resolution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2600"/>
            <a:ext cx="10361084" cy="41148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Alternative Dispute Resolution</a:t>
            </a:r>
          </a:p>
          <a:p>
            <a:r>
              <a:rPr lang="en-US" sz="2800" dirty="0">
                <a:solidFill>
                  <a:schemeClr val="bg1"/>
                </a:solidFill>
              </a:rPr>
              <a:t>Pre-Intervention Phase</a:t>
            </a:r>
          </a:p>
          <a:p>
            <a:r>
              <a:rPr lang="en-US" sz="2800" dirty="0">
                <a:solidFill>
                  <a:schemeClr val="bg1"/>
                </a:solidFill>
              </a:rPr>
              <a:t>Informal Resolution</a:t>
            </a:r>
          </a:p>
          <a:p>
            <a:r>
              <a:rPr lang="en-US" sz="2800" dirty="0">
                <a:solidFill>
                  <a:schemeClr val="bg1"/>
                </a:solidFill>
              </a:rPr>
              <a:t>Conflict Resolution</a:t>
            </a:r>
          </a:p>
          <a:p>
            <a:r>
              <a:rPr lang="en-US" sz="2800" dirty="0">
                <a:solidFill>
                  <a:schemeClr val="bg1"/>
                </a:solidFill>
              </a:rPr>
              <a:t>Mediation</a:t>
            </a:r>
          </a:p>
          <a:p>
            <a:r>
              <a:rPr lang="en-US" sz="2800" dirty="0">
                <a:solidFill>
                  <a:schemeClr val="bg1"/>
                </a:solidFill>
              </a:rPr>
              <a:t>Restorative Justice</a:t>
            </a:r>
          </a:p>
          <a:p>
            <a:r>
              <a:rPr lang="en-US" sz="2800" dirty="0">
                <a:solidFill>
                  <a:schemeClr val="bg1"/>
                </a:solidFill>
              </a:rPr>
              <a:t>External Adjudicator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43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166" y="1142999"/>
            <a:ext cx="11268634" cy="551124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3100" dirty="0">
                <a:solidFill>
                  <a:schemeClr val="bg1"/>
                </a:solidFill>
              </a:rPr>
              <a:t>Not taking a one-size fits all approach to developing a Title IX system, each institution should examine what will work for their institution in light of size, mission, resources, and population served.</a:t>
            </a:r>
          </a:p>
          <a:p>
            <a:r>
              <a:rPr lang="en-US" sz="3100" dirty="0">
                <a:solidFill>
                  <a:schemeClr val="bg1"/>
                </a:solidFill>
              </a:rPr>
              <a:t>When looking at assigning the Title IX investigative role to current staff at the institution it is important to think about their everyday job duties.</a:t>
            </a:r>
          </a:p>
          <a:p>
            <a:r>
              <a:rPr lang="en-US" sz="3100" dirty="0">
                <a:solidFill>
                  <a:schemeClr val="bg1"/>
                </a:solidFill>
              </a:rPr>
              <a:t>Each investigative/adjudicative model has it own advantages and disadvantages so it is imperative that each school examine their current structure.</a:t>
            </a:r>
          </a:p>
          <a:p>
            <a:r>
              <a:rPr lang="en-US" sz="3100" dirty="0">
                <a:solidFill>
                  <a:schemeClr val="bg1"/>
                </a:solidFill>
              </a:rPr>
              <a:t>Don’t reinvent the wheel.  Do some research into policies at other institutions.</a:t>
            </a:r>
          </a:p>
          <a:p>
            <a:r>
              <a:rPr lang="en-US" sz="3100" dirty="0">
                <a:solidFill>
                  <a:schemeClr val="bg1"/>
                </a:solidFill>
              </a:rPr>
              <a:t>Some schools that have recently come under scrutiny from OCR can be great sources of policy</a:t>
            </a:r>
          </a:p>
          <a:p>
            <a:r>
              <a:rPr lang="en-US" sz="3100" dirty="0">
                <a:solidFill>
                  <a:schemeClr val="bg1"/>
                </a:solidFill>
              </a:rPr>
              <a:t>Use wisely: Carefully tailor any policy to your institution’s culture and resources—no cut and paste jobs.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7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Recommendations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143000"/>
            <a:ext cx="10361084" cy="51461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lvl="0"/>
            <a:r>
              <a:rPr lang="en-US" sz="2800" dirty="0">
                <a:solidFill>
                  <a:schemeClr val="bg1"/>
                </a:solidFill>
              </a:rPr>
              <a:t>When considering changing or tweaking your adjudicative model, examine your campus culture and </a:t>
            </a:r>
            <a:r>
              <a:rPr lang="en-US" sz="2800" dirty="0" smtClean="0">
                <a:solidFill>
                  <a:schemeClr val="bg1"/>
                </a:solidFill>
              </a:rPr>
              <a:t>mission</a:t>
            </a:r>
            <a:endParaRPr lang="en-US" sz="2800" dirty="0">
              <a:solidFill>
                <a:schemeClr val="bg1"/>
              </a:solidFill>
            </a:endParaRPr>
          </a:p>
          <a:p>
            <a:pPr lvl="0"/>
            <a:r>
              <a:rPr lang="en-US" sz="2800" dirty="0" smtClean="0">
                <a:solidFill>
                  <a:schemeClr val="bg1"/>
                </a:solidFill>
              </a:rPr>
              <a:t>Also </a:t>
            </a:r>
            <a:r>
              <a:rPr lang="en-US" sz="2800" dirty="0">
                <a:solidFill>
                  <a:schemeClr val="bg1"/>
                </a:solidFill>
              </a:rPr>
              <a:t>strongly consider the level of support from campus leadership for the </a:t>
            </a:r>
            <a:r>
              <a:rPr lang="en-US" sz="2800" dirty="0" smtClean="0">
                <a:solidFill>
                  <a:schemeClr val="bg1"/>
                </a:solidFill>
              </a:rPr>
              <a:t>change</a:t>
            </a:r>
            <a:endParaRPr lang="en-US" sz="2800" dirty="0">
              <a:solidFill>
                <a:schemeClr val="bg1"/>
              </a:solidFill>
            </a:endParaRPr>
          </a:p>
          <a:p>
            <a:pPr lvl="0"/>
            <a:r>
              <a:rPr lang="en-US" sz="2800" dirty="0" smtClean="0">
                <a:solidFill>
                  <a:schemeClr val="bg1"/>
                </a:solidFill>
              </a:rPr>
              <a:t>Regardless </a:t>
            </a:r>
            <a:r>
              <a:rPr lang="en-US" sz="2800" dirty="0">
                <a:solidFill>
                  <a:schemeClr val="bg1"/>
                </a:solidFill>
              </a:rPr>
              <a:t>of which model you are using, make sure there is oversight by the Title IX </a:t>
            </a:r>
            <a:r>
              <a:rPr lang="en-US" sz="2800" dirty="0" smtClean="0">
                <a:solidFill>
                  <a:schemeClr val="bg1"/>
                </a:solidFill>
              </a:rPr>
              <a:t>coordinator</a:t>
            </a:r>
            <a:endParaRPr lang="en-US" sz="2800" dirty="0">
              <a:solidFill>
                <a:schemeClr val="bg1"/>
              </a:solidFill>
            </a:endParaRPr>
          </a:p>
          <a:p>
            <a:pPr lvl="0"/>
            <a:r>
              <a:rPr lang="en-US" sz="2800" dirty="0" smtClean="0">
                <a:solidFill>
                  <a:schemeClr val="bg1"/>
                </a:solidFill>
              </a:rPr>
              <a:t>Institutions </a:t>
            </a:r>
            <a:r>
              <a:rPr lang="en-US" sz="2800" dirty="0">
                <a:solidFill>
                  <a:schemeClr val="bg1"/>
                </a:solidFill>
              </a:rPr>
              <a:t>must also discuss their training capacity for new staff, are there funds available for professional development?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14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lio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Folio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Foli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20000"/>
              </a:schemeClr>
              <a:schemeClr val="phClr"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8100" dist="25400" dir="54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st="25400">
              <a:srgbClr val="000000">
                <a:alpha val="50000"/>
              </a:srgbClr>
            </a:inn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3000"/>
                <a:lumMod val="10000"/>
              </a:schemeClr>
              <a:schemeClr val="phClr">
                <a:tint val="91000"/>
                <a:satMod val="500000"/>
                <a:lumMod val="125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Folio.thmx</Template>
  <TotalTime>4073</TotalTime>
  <Words>399</Words>
  <Application>Microsoft Macintosh PowerPoint</Application>
  <PresentationFormat>Widescreen</PresentationFormat>
  <Paragraphs>54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Calisto MT</vt:lpstr>
      <vt:lpstr>Rockwell</vt:lpstr>
      <vt:lpstr>Wingdings</vt:lpstr>
      <vt:lpstr>Folio</vt:lpstr>
      <vt:lpstr>Basics of Title IX  Investigations</vt:lpstr>
      <vt:lpstr>Introduction</vt:lpstr>
      <vt:lpstr>Learning Outcomes &amp; Goals</vt:lpstr>
      <vt:lpstr>How to Select an Investigative Model</vt:lpstr>
      <vt:lpstr>Alternative Forms of Resolution</vt:lpstr>
      <vt:lpstr>Recommendations</vt:lpstr>
      <vt:lpstr>Recommendations (cont’d)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Henry</dc:creator>
  <cp:lastModifiedBy>Adam Carroll</cp:lastModifiedBy>
  <cp:revision>100</cp:revision>
  <dcterms:created xsi:type="dcterms:W3CDTF">2016-02-04T18:49:55Z</dcterms:created>
  <dcterms:modified xsi:type="dcterms:W3CDTF">2017-12-28T15:27:40Z</dcterms:modified>
</cp:coreProperties>
</file>